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Outfit ExtraBold"/>
      <p:bold r:id="rId19"/>
    </p:embeddedFont>
    <p:embeddedFont>
      <p:font typeface="Outfit Black"/>
      <p:bold r:id="rId20"/>
    </p:embeddedFont>
    <p:embeddedFont>
      <p:font typeface="Outfit Light"/>
      <p:regular r:id="rId21"/>
      <p:bold r:id="rId22"/>
    </p:embeddedFont>
    <p:embeddedFont>
      <p:font typeface="Outfit"/>
      <p:regular r:id="rId23"/>
      <p:bold r:id="rId24"/>
    </p:embeddedFont>
    <p:embeddedFont>
      <p:font typeface="Days One"/>
      <p:regular r:id="rId25"/>
    </p:embeddedFont>
    <p:embeddedFont>
      <p:font typeface="Outfit Medium"/>
      <p:regular r:id="rId26"/>
      <p:bold r:id="rId27"/>
    </p:embeddedFont>
    <p:embeddedFont>
      <p:font typeface="Outfit SemiBold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utfitBlack-bold.fntdata"/><Relationship Id="rId22" Type="http://schemas.openxmlformats.org/officeDocument/2006/relationships/font" Target="fonts/OutfitLight-bold.fntdata"/><Relationship Id="rId21" Type="http://schemas.openxmlformats.org/officeDocument/2006/relationships/font" Target="fonts/OutfitLight-regular.fntdata"/><Relationship Id="rId24" Type="http://schemas.openxmlformats.org/officeDocument/2006/relationships/font" Target="fonts/Outfit-bold.fntdata"/><Relationship Id="rId23" Type="http://schemas.openxmlformats.org/officeDocument/2006/relationships/font" Target="fonts/Outfit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OutfitMedium-regular.fntdata"/><Relationship Id="rId25" Type="http://schemas.openxmlformats.org/officeDocument/2006/relationships/font" Target="fonts/DaysOne-regular.fntdata"/><Relationship Id="rId28" Type="http://schemas.openxmlformats.org/officeDocument/2006/relationships/font" Target="fonts/OutfitSemiBold-regular.fntdata"/><Relationship Id="rId27" Type="http://schemas.openxmlformats.org/officeDocument/2006/relationships/font" Target="fonts/OutfitMedium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OutfitSemiBold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OutfitExtraBold-bold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3dfc30639e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33dfc30639e_6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3e1453bd18_3_4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58" name="Google Shape;258;g33e1453bd18_3_4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59" name="Google Shape;259;g33e1453bd18_3_42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33e1453bd18_3_42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33e1453bd18_3_42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62" name="Google Shape;262;g33e1453bd18_3_42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3e1453bd18_1_2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71" name="Google Shape;271;g33e1453bd18_1_2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72" name="Google Shape;272;g33e1453bd18_1_21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33e1453bd18_1_21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33e1453bd18_1_21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75" name="Google Shape;275;g33e1453bd18_1_21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3dfc30639e_0_14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83" name="Google Shape;283;g33dfc30639e_0_14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84" name="Google Shape;284;g33dfc30639e_0_141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33dfc30639e_0_141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33dfc30639e_0_141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87" name="Google Shape;287;g33dfc30639e_0_141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3dfc30639e_2_8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33" name="Google Shape;133;g33dfc30639e_2_8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34" name="Google Shape;134;g33dfc30639e_2_80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33dfc30639e_2_8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33dfc30639e_2_80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37" name="Google Shape;137;g33dfc30639e_2_80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3dfc30639e_0_12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52" name="Google Shape;152;g33dfc30639e_0_12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53" name="Google Shape;153;g33dfc30639e_0_125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33dfc30639e_0_125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33dfc30639e_0_125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56" name="Google Shape;156;g33dfc30639e_0_125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3dfc30639e_0_14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82" name="Google Shape;182;g33dfc30639e_0_14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83" name="Google Shape;183;g33dfc30639e_0_149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33dfc30639e_0_149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33dfc30639e_0_149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86" name="Google Shape;186;g33dfc30639e_0_149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3e12482e1a_3_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94" name="Google Shape;194;g33e12482e1a_3_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95" name="Google Shape;195;g33e12482e1a_3_0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33e12482e1a_3_0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33e12482e1a_3_0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98" name="Google Shape;198;g33e12482e1a_3_0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3dfc30639e_0_13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06" name="Google Shape;206;g33dfc30639e_0_13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07" name="Google Shape;207;g33dfc30639e_0_133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33dfc30639e_0_133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33dfc30639e_0_133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10" name="Google Shape;210;g33dfc30639e_0_133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3e1453bd18_2_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19" name="Google Shape;219;g33e1453bd18_2_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20" name="Google Shape;220;g33e1453bd18_2_0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33e1453bd18_2_0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33e1453bd18_2_0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23" name="Google Shape;223;g33e1453bd18_2_0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3e1453bd18_2_1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32" name="Google Shape;232;g33e1453bd18_2_1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33" name="Google Shape;233;g33e1453bd18_2_12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33e1453bd18_2_12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33e1453bd18_2_12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36" name="Google Shape;236;g33e1453bd18_2_12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3e1453bd18_3_3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45" name="Google Shape;245;g33e1453bd18_3_3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46" name="Google Shape;246;g33e1453bd18_3_30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33e1453bd18_3_30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33e1453bd18_3_30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49" name="Google Shape;249;g33e1453bd18_3_30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0" name="Google Shape;130;p25"/>
          <p:cNvSpPr txBox="1"/>
          <p:nvPr/>
        </p:nvSpPr>
        <p:spPr>
          <a:xfrm>
            <a:off x="466650" y="1501550"/>
            <a:ext cx="8125800" cy="23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Category Code: </a:t>
            </a:r>
            <a:r>
              <a:rPr lang="en" sz="21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Open Innovation</a:t>
            </a:r>
            <a:endParaRPr sz="21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rtl="0" algn="just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Problem Statement Title:</a:t>
            </a:r>
            <a:r>
              <a:rPr b="1" lang="en" sz="1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lang="en" sz="19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Empowering Women Through a Centralized Digital Platform</a:t>
            </a:r>
            <a:endParaRPr sz="19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rtl="0" algn="just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Team Name: </a:t>
            </a:r>
            <a:r>
              <a:rPr lang="en" sz="21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$ git commit -m "issues"</a:t>
            </a:r>
            <a:endParaRPr sz="21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rtl="0" algn="just">
              <a:lnSpc>
                <a:spcPct val="9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Institute Name: </a:t>
            </a:r>
            <a:r>
              <a:rPr lang="en" sz="19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Vivekanand Education Society’s Institute of Technology</a:t>
            </a:r>
            <a:endParaRPr sz="2200">
              <a:solidFill>
                <a:srgbClr val="CCA677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4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5" name="Google Shape;265;p34"/>
          <p:cNvSpPr txBox="1"/>
          <p:nvPr/>
        </p:nvSpPr>
        <p:spPr>
          <a:xfrm>
            <a:off x="424375" y="311775"/>
            <a:ext cx="84879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Implementation/Prototype/Use Case Diagram </a:t>
            </a:r>
            <a:r>
              <a:rPr b="1" lang="en" sz="1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(screenshots)</a:t>
            </a:r>
            <a:r>
              <a:rPr b="1" lang="en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endParaRPr b="1"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66" name="Google Shape;266;p34"/>
          <p:cNvSpPr txBox="1"/>
          <p:nvPr/>
        </p:nvSpPr>
        <p:spPr>
          <a:xfrm>
            <a:off x="7505375" y="1929075"/>
            <a:ext cx="166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7" name="Google Shape;267;p34" title="astitva6.jpg"/>
          <p:cNvPicPr preferRelativeResize="0"/>
          <p:nvPr/>
        </p:nvPicPr>
        <p:blipFill rotWithShape="1">
          <a:blip r:embed="rId4">
            <a:alphaModFix/>
          </a:blip>
          <a:srcRect b="0" l="20629" r="20629" t="0"/>
          <a:stretch/>
        </p:blipFill>
        <p:spPr>
          <a:xfrm>
            <a:off x="709150" y="1606800"/>
            <a:ext cx="3706125" cy="286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4"/>
          <p:cNvSpPr txBox="1"/>
          <p:nvPr/>
        </p:nvSpPr>
        <p:spPr>
          <a:xfrm>
            <a:off x="4572000" y="1727075"/>
            <a:ext cx="3993300" cy="26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A safe space for women to discuss and access resources under Career, Health, Safety, and Legal categories.</a:t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✔ Users can post, comment, upvote/downvote</a:t>
            </a:r>
            <a:b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</a:br>
            <a: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 ✔ Verified posts ensure credibility</a:t>
            </a:r>
            <a:b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</a:br>
            <a: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 ✔ Anonymous posting for privacy</a:t>
            </a:r>
            <a:b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</a:br>
            <a: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 ✔ Resource sharing on jobs, health, and safety</a:t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8" name="Google Shape;278;p35"/>
          <p:cNvSpPr txBox="1"/>
          <p:nvPr/>
        </p:nvSpPr>
        <p:spPr>
          <a:xfrm>
            <a:off x="424375" y="311775"/>
            <a:ext cx="84879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What We Have Implemented ?</a:t>
            </a:r>
            <a:endParaRPr b="1"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79" name="Google Shape;279;p35"/>
          <p:cNvSpPr txBox="1"/>
          <p:nvPr/>
        </p:nvSpPr>
        <p:spPr>
          <a:xfrm>
            <a:off x="776650" y="1384800"/>
            <a:ext cx="7729800" cy="3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1️⃣</a:t>
            </a:r>
            <a:r>
              <a:rPr b="1"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Job Marketplace</a:t>
            </a:r>
            <a:endParaRPr b="1" sz="11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utfit Medium"/>
              <a:buChar char="●"/>
            </a:pPr>
            <a:r>
              <a:rPr lang="en" sz="11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A platform for women-friendly job listings with search, filters, and category-based job postings</a:t>
            </a:r>
            <a:endParaRPr sz="11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utfit Medium"/>
              <a:buChar char="●"/>
            </a:pPr>
            <a:r>
              <a:rPr lang="en" sz="11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Users can apply for jobs, save listings, and access career resources.</a:t>
            </a:r>
            <a:endParaRPr sz="11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2️⃣</a:t>
            </a:r>
            <a:r>
              <a:rPr b="1"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Health &amp; Wellness Dashboard</a:t>
            </a:r>
            <a:endParaRPr b="1" sz="11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Body Analysis: BMI calculation and health risk assessment.</a:t>
            </a:r>
            <a:endParaRPr sz="11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Cycle Tracker: Predicts menstrual cycles based on user inputs.</a:t>
            </a:r>
            <a:endParaRPr sz="11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Hydration Tracker: Monitors daily water intake with progress indicators.</a:t>
            </a:r>
            <a:endParaRPr sz="11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Symptom Tracker: Logs health symptoms like headaches, cramps, and fatigue.</a:t>
            </a:r>
            <a:endParaRPr sz="11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Activity Tracker: Tracks daily and weekly steps with visualization.</a:t>
            </a:r>
            <a:endParaRPr sz="11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3️⃣ </a:t>
            </a:r>
            <a:r>
              <a:rPr b="1"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Community &amp; Resource Finder</a:t>
            </a:r>
            <a:endParaRPr b="1" sz="11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utfit Medium"/>
              <a:buChar char="●"/>
            </a:pPr>
            <a:r>
              <a:rPr lang="en" sz="11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Discussion forums for knowledge-sharing and networking.</a:t>
            </a:r>
            <a:endParaRPr sz="11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utfit Medium"/>
              <a:buChar char="●"/>
            </a:pPr>
            <a:r>
              <a:rPr lang="en" sz="11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Legal aid, emergency contacts, and geolocation-based safety resources.</a:t>
            </a:r>
            <a:endParaRPr sz="11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4️⃣ </a:t>
            </a:r>
            <a:r>
              <a:rPr b="1" lang="en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Security &amp; Authentication</a:t>
            </a:r>
            <a:endParaRPr b="1" sz="11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utfit Medium"/>
              <a:buChar char="●"/>
            </a:pPr>
            <a:r>
              <a:rPr lang="en" sz="11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Firebase</a:t>
            </a:r>
            <a:r>
              <a:rPr lang="en" sz="11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 </a:t>
            </a:r>
            <a:r>
              <a:rPr lang="en" sz="11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authentication for secure login via email/password &amp; Google Sign-In.</a:t>
            </a:r>
            <a:endParaRPr sz="11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utfit Medium"/>
              <a:buChar char="●"/>
            </a:pPr>
            <a:r>
              <a:rPr lang="en" sz="11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Encrypted communication for user privacy and safety.</a:t>
            </a:r>
            <a:endParaRPr sz="11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280" name="Google Shape;280;p35"/>
          <p:cNvSpPr txBox="1"/>
          <p:nvPr/>
        </p:nvSpPr>
        <p:spPr>
          <a:xfrm>
            <a:off x="7505375" y="1929075"/>
            <a:ext cx="166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0" name="Google Shape;290;p36"/>
          <p:cNvSpPr txBox="1"/>
          <p:nvPr/>
        </p:nvSpPr>
        <p:spPr>
          <a:xfrm>
            <a:off x="500575" y="235575"/>
            <a:ext cx="8081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Future Objectives</a:t>
            </a:r>
            <a:endParaRPr sz="1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91" name="Google Shape;291;p36"/>
          <p:cNvSpPr txBox="1"/>
          <p:nvPr/>
        </p:nvSpPr>
        <p:spPr>
          <a:xfrm>
            <a:off x="668200" y="1421850"/>
            <a:ext cx="4622700" cy="3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1. AI &amp; Innovation</a:t>
            </a:r>
            <a:endParaRPr sz="16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utfit Medium"/>
              <a:buChar char="●"/>
            </a:pPr>
            <a:r>
              <a:rPr lang="en" sz="16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Smarter AI support (Gemini)</a:t>
            </a:r>
            <a:endParaRPr sz="16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utfit Medium"/>
              <a:buChar char="●"/>
            </a:pPr>
            <a:r>
              <a:rPr lang="en" sz="16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Predictive safety/health alerts</a:t>
            </a:r>
            <a:endParaRPr sz="16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2. Revenue Streams</a:t>
            </a:r>
            <a:endParaRPr sz="16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utfit Medium"/>
              <a:buChar char="●"/>
            </a:pPr>
            <a:r>
              <a:rPr lang="en" sz="16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Premium career services</a:t>
            </a:r>
            <a:endParaRPr sz="16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utfit Medium"/>
              <a:buChar char="●"/>
            </a:pPr>
            <a:r>
              <a:rPr lang="en" sz="16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NGO/government partnerships</a:t>
            </a:r>
            <a:endParaRPr sz="16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3. Scaling Impact</a:t>
            </a:r>
            <a:endParaRPr sz="16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utfit Medium"/>
              <a:buChar char="●"/>
            </a:pPr>
            <a:r>
              <a:rPr lang="en" sz="16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Rural outreach via NGOs</a:t>
            </a:r>
            <a:endParaRPr sz="16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utfit Medium"/>
              <a:buChar char="●"/>
            </a:pPr>
            <a:r>
              <a:rPr lang="en" sz="16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Government integrations</a:t>
            </a:r>
            <a:endParaRPr sz="16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For every woman who joins Astitva, we unlock a ripple effect—stronger families, economies, and communities.</a:t>
            </a:r>
            <a:endParaRPr b="1"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pic>
        <p:nvPicPr>
          <p:cNvPr id="292" name="Google Shape;29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2925" y="1378950"/>
            <a:ext cx="3746604" cy="2812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0" name="Google Shape;140;p26"/>
          <p:cNvSpPr txBox="1"/>
          <p:nvPr/>
        </p:nvSpPr>
        <p:spPr>
          <a:xfrm>
            <a:off x="500575" y="235575"/>
            <a:ext cx="8081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Idea / Approach details (&amp; implemented features) </a:t>
            </a:r>
            <a:endParaRPr sz="2600">
              <a:solidFill>
                <a:schemeClr val="dk1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41" name="Google Shape;141;p26"/>
          <p:cNvSpPr txBox="1"/>
          <p:nvPr/>
        </p:nvSpPr>
        <p:spPr>
          <a:xfrm>
            <a:off x="736888" y="1898169"/>
            <a:ext cx="1739400" cy="26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Discussion forums</a:t>
            </a:r>
            <a:r>
              <a:rPr lang="en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 for </a:t>
            </a:r>
            <a:r>
              <a:rPr i="1" lang="en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health</a:t>
            </a:r>
            <a:r>
              <a:rPr lang="en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, </a:t>
            </a:r>
            <a:r>
              <a:rPr i="1" lang="en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legal rights</a:t>
            </a:r>
            <a:r>
              <a:rPr lang="en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, and </a:t>
            </a:r>
            <a:r>
              <a:rPr i="1" lang="en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career growth</a:t>
            </a:r>
            <a:r>
              <a:rPr lang="en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 offer a safe space with </a:t>
            </a:r>
            <a:r>
              <a:rPr b="1" lang="en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anonymous participation</a:t>
            </a:r>
            <a:r>
              <a:rPr lang="en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, ensuring privacy and fostering a sisterhood no generic platform can match.</a:t>
            </a:r>
            <a:endParaRPr sz="1800">
              <a:solidFill>
                <a:srgbClr val="301900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736891" y="1415776"/>
            <a:ext cx="1739393" cy="4006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301900"/>
                </a:solidFill>
                <a:latin typeface="Outfit"/>
                <a:ea typeface="Outfit"/>
                <a:cs typeface="Outfit"/>
                <a:sym typeface="Outfit"/>
              </a:rPr>
              <a:t>Community Support</a:t>
            </a:r>
            <a:endParaRPr b="1" sz="1350">
              <a:solidFill>
                <a:srgbClr val="3019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43" name="Google Shape;143;p26"/>
          <p:cNvSpPr txBox="1"/>
          <p:nvPr/>
        </p:nvSpPr>
        <p:spPr>
          <a:xfrm>
            <a:off x="2703931" y="1898159"/>
            <a:ext cx="1739400" cy="16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AI-driven job matching</a:t>
            </a:r>
            <a:r>
              <a:rPr lang="en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and </a:t>
            </a:r>
            <a:r>
              <a:rPr b="1" lang="en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freelance gig listings</a:t>
            </a:r>
            <a:r>
              <a:rPr lang="en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tailor opportunities to women’s skills and dreams, redefining economic empowerment with unmatched precision.</a:t>
            </a:r>
            <a:endParaRPr sz="1300">
              <a:solidFill>
                <a:srgbClr val="301900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sp>
        <p:nvSpPr>
          <p:cNvPr id="144" name="Google Shape;144;p26"/>
          <p:cNvSpPr txBox="1"/>
          <p:nvPr/>
        </p:nvSpPr>
        <p:spPr>
          <a:xfrm>
            <a:off x="2653225" y="1415775"/>
            <a:ext cx="1840814" cy="4006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301900"/>
                </a:solidFill>
                <a:latin typeface="Outfit"/>
                <a:ea typeface="Outfit"/>
                <a:cs typeface="Outfit"/>
                <a:sym typeface="Outfit"/>
              </a:rPr>
              <a:t>Financial </a:t>
            </a:r>
            <a:endParaRPr b="1" sz="1350">
              <a:solidFill>
                <a:srgbClr val="3019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301900"/>
                </a:solidFill>
                <a:latin typeface="Outfit"/>
                <a:ea typeface="Outfit"/>
                <a:cs typeface="Outfit"/>
                <a:sym typeface="Outfit"/>
              </a:rPr>
              <a:t>Independence</a:t>
            </a:r>
            <a:endParaRPr b="1" sz="1350">
              <a:solidFill>
                <a:srgbClr val="3019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45" name="Google Shape;145;p26"/>
          <p:cNvSpPr txBox="1"/>
          <p:nvPr/>
        </p:nvSpPr>
        <p:spPr>
          <a:xfrm>
            <a:off x="4772136" y="1898153"/>
            <a:ext cx="1739400" cy="16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Menstrual health tracking</a:t>
            </a:r>
            <a:r>
              <a:rPr lang="en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, </a:t>
            </a:r>
            <a:r>
              <a:rPr b="1" lang="en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self-defense resources</a:t>
            </a:r>
            <a:r>
              <a:rPr lang="en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, and </a:t>
            </a:r>
            <a:r>
              <a:rPr b="1" lang="en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mental health tools</a:t>
            </a:r>
            <a:r>
              <a:rPr lang="en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—designed for all tech levels—create a holistic, woman-focused wellness hub no other site rivals.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01900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4772123" y="1415776"/>
            <a:ext cx="1739393" cy="4006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301900"/>
                </a:solidFill>
                <a:latin typeface="Outfit"/>
                <a:ea typeface="Outfit"/>
                <a:cs typeface="Outfit"/>
                <a:sym typeface="Outfit"/>
              </a:rPr>
              <a:t>Health Tracking</a:t>
            </a:r>
            <a:endParaRPr b="1" sz="1350">
              <a:solidFill>
                <a:srgbClr val="3019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47" name="Google Shape;147;p26"/>
          <p:cNvSpPr txBox="1"/>
          <p:nvPr/>
        </p:nvSpPr>
        <p:spPr>
          <a:xfrm>
            <a:off x="6789738" y="1898169"/>
            <a:ext cx="1739400" cy="26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Anonymous domestic violence reporting</a:t>
            </a:r>
            <a:r>
              <a:rPr lang="en" sz="1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, </a:t>
            </a:r>
            <a:r>
              <a:rPr b="1" lang="en" sz="1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emergency alerts</a:t>
            </a:r>
            <a:r>
              <a:rPr lang="en" sz="1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, and </a:t>
            </a:r>
            <a:r>
              <a:rPr b="1" lang="en" sz="1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encrypted communication</a:t>
            </a:r>
            <a:r>
              <a:rPr lang="en" sz="1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deliver unmatched safety and justice, protecting women with cutting-edge security.</a:t>
            </a:r>
            <a:endParaRPr sz="13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01900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sp>
        <p:nvSpPr>
          <p:cNvPr id="148" name="Google Shape;148;p26"/>
          <p:cNvSpPr txBox="1"/>
          <p:nvPr/>
        </p:nvSpPr>
        <p:spPr>
          <a:xfrm>
            <a:off x="6789739" y="1415776"/>
            <a:ext cx="1739393" cy="4006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301900"/>
                </a:solidFill>
                <a:latin typeface="Outfit"/>
                <a:ea typeface="Outfit"/>
                <a:cs typeface="Outfit"/>
                <a:sym typeface="Outfit"/>
              </a:rPr>
              <a:t>Safety &amp; Legal Assistance</a:t>
            </a:r>
            <a:endParaRPr b="1" sz="1350">
              <a:solidFill>
                <a:srgbClr val="3019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149" name="Google Shape;149;p26"/>
          <p:cNvCxnSpPr/>
          <p:nvPr/>
        </p:nvCxnSpPr>
        <p:spPr>
          <a:xfrm>
            <a:off x="730706" y="1823641"/>
            <a:ext cx="7798500" cy="0"/>
          </a:xfrm>
          <a:prstGeom prst="straightConnector1">
            <a:avLst/>
          </a:prstGeom>
          <a:noFill/>
          <a:ln cap="flat" cmpd="sng" w="9525">
            <a:solidFill>
              <a:srgbClr val="3019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9" name="Google Shape;159;p27"/>
          <p:cNvSpPr txBox="1"/>
          <p:nvPr/>
        </p:nvSpPr>
        <p:spPr>
          <a:xfrm>
            <a:off x="500575" y="235575"/>
            <a:ext cx="8081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Innovation (Showstopper)</a:t>
            </a:r>
            <a:endParaRPr sz="2600">
              <a:solidFill>
                <a:schemeClr val="dk1"/>
              </a:solidFill>
              <a:latin typeface="Outfit ExtraBold"/>
              <a:ea typeface="Outfit ExtraBold"/>
              <a:cs typeface="Outfit ExtraBold"/>
              <a:sym typeface="Outfit ExtraBold"/>
            </a:endParaRPr>
          </a:p>
        </p:txBody>
      </p:sp>
      <p:sp>
        <p:nvSpPr>
          <p:cNvPr id="160" name="Google Shape;160;p27"/>
          <p:cNvSpPr txBox="1"/>
          <p:nvPr/>
        </p:nvSpPr>
        <p:spPr>
          <a:xfrm>
            <a:off x="558900" y="1364375"/>
            <a:ext cx="8026200" cy="3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rPr>
              <a:t>Astitva stands out due to its all-in-one approach, combining safety, employment, health, and community support in a single platform tailored for women. Key innovative features include:</a:t>
            </a:r>
            <a:endParaRPr sz="16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sp>
        <p:nvSpPr>
          <p:cNvPr id="161" name="Google Shape;161;p27"/>
          <p:cNvSpPr/>
          <p:nvPr/>
        </p:nvSpPr>
        <p:spPr>
          <a:xfrm>
            <a:off x="5200209" y="2267501"/>
            <a:ext cx="215374" cy="248470"/>
          </a:xfrm>
          <a:prstGeom prst="star4">
            <a:avLst>
              <a:gd fmla="val 20600" name="adj"/>
            </a:avLst>
          </a:prstGeom>
          <a:solidFill>
            <a:srgbClr val="2021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ays One"/>
              <a:ea typeface="Days One"/>
              <a:cs typeface="Days One"/>
              <a:sym typeface="Days One"/>
            </a:endParaRPr>
          </a:p>
        </p:txBody>
      </p:sp>
      <p:sp>
        <p:nvSpPr>
          <p:cNvPr id="162" name="Google Shape;162;p27"/>
          <p:cNvSpPr/>
          <p:nvPr/>
        </p:nvSpPr>
        <p:spPr>
          <a:xfrm rot="10800000">
            <a:off x="3183036" y="2267501"/>
            <a:ext cx="215374" cy="248470"/>
          </a:xfrm>
          <a:prstGeom prst="star4">
            <a:avLst>
              <a:gd fmla="val 20600" name="adj"/>
            </a:avLst>
          </a:prstGeom>
          <a:solidFill>
            <a:srgbClr val="2021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ays One"/>
              <a:ea typeface="Days One"/>
              <a:cs typeface="Days One"/>
              <a:sym typeface="Days One"/>
            </a:endParaRPr>
          </a:p>
        </p:txBody>
      </p:sp>
      <p:sp>
        <p:nvSpPr>
          <p:cNvPr id="163" name="Google Shape;163;p27"/>
          <p:cNvSpPr/>
          <p:nvPr/>
        </p:nvSpPr>
        <p:spPr>
          <a:xfrm rot="10800000">
            <a:off x="7273764" y="2267501"/>
            <a:ext cx="215374" cy="248470"/>
          </a:xfrm>
          <a:prstGeom prst="star4">
            <a:avLst>
              <a:gd fmla="val 20600" name="adj"/>
            </a:avLst>
          </a:prstGeom>
          <a:solidFill>
            <a:srgbClr val="2021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ays One"/>
              <a:ea typeface="Days One"/>
              <a:cs typeface="Days One"/>
              <a:sym typeface="Days One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22872" y="2571760"/>
            <a:ext cx="15546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461F9"/>
                </a:solidFill>
                <a:latin typeface="Days One"/>
                <a:ea typeface="Days One"/>
                <a:cs typeface="Days One"/>
                <a:sym typeface="Days One"/>
              </a:rPr>
              <a:t>AI-Powered Chatbot</a:t>
            </a:r>
            <a:endParaRPr b="1">
              <a:solidFill>
                <a:srgbClr val="0461F9"/>
              </a:solidFill>
              <a:latin typeface="Days One"/>
              <a:ea typeface="Days One"/>
              <a:cs typeface="Days One"/>
              <a:sym typeface="Days One"/>
            </a:endParaRPr>
          </a:p>
        </p:txBody>
      </p:sp>
      <p:sp>
        <p:nvSpPr>
          <p:cNvPr id="165" name="Google Shape;165;p27"/>
          <p:cNvSpPr txBox="1"/>
          <p:nvPr/>
        </p:nvSpPr>
        <p:spPr>
          <a:xfrm>
            <a:off x="523473" y="3057759"/>
            <a:ext cx="1666800" cy="10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Provides </a:t>
            </a:r>
            <a:r>
              <a:rPr b="1"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instant</a:t>
            </a:r>
            <a:r>
              <a:rPr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, personalized responses to legal, health, and career queries, enhancing user support using </a:t>
            </a:r>
            <a:r>
              <a:rPr b="1" lang="en" sz="12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RAG. </a:t>
            </a:r>
            <a:r>
              <a:rPr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Built with </a:t>
            </a:r>
            <a:r>
              <a:rPr b="1"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Gemini AI</a:t>
            </a:r>
            <a:r>
              <a:rPr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, uses </a:t>
            </a:r>
            <a:r>
              <a:rPr b="1"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NLP </a:t>
            </a:r>
            <a:r>
              <a:rPr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for </a:t>
            </a:r>
            <a:r>
              <a:rPr b="1"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90%</a:t>
            </a:r>
            <a:r>
              <a:rPr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 accurate responses to legal/health queries.</a:t>
            </a:r>
            <a:endParaRPr sz="1000">
              <a:solidFill>
                <a:srgbClr val="202124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02124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202124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t/>
            </a:r>
            <a:endParaRPr sz="1000">
              <a:solidFill>
                <a:srgbClr val="202124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66" name="Google Shape;166;p27"/>
          <p:cNvSpPr txBox="1"/>
          <p:nvPr/>
        </p:nvSpPr>
        <p:spPr>
          <a:xfrm>
            <a:off x="2503452" y="2571760"/>
            <a:ext cx="16668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461F9"/>
                </a:solidFill>
                <a:latin typeface="Days One"/>
                <a:ea typeface="Days One"/>
                <a:cs typeface="Days One"/>
                <a:sym typeface="Days One"/>
              </a:rPr>
              <a:t>Job </a:t>
            </a:r>
            <a:endParaRPr b="1">
              <a:solidFill>
                <a:srgbClr val="0461F9"/>
              </a:solidFill>
              <a:latin typeface="Days One"/>
              <a:ea typeface="Days One"/>
              <a:cs typeface="Days One"/>
              <a:sym typeface="Days One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461F9"/>
                </a:solidFill>
                <a:latin typeface="Days One"/>
                <a:ea typeface="Days One"/>
                <a:cs typeface="Days One"/>
                <a:sym typeface="Days One"/>
              </a:rPr>
              <a:t>Finder</a:t>
            </a:r>
            <a:endParaRPr b="1">
              <a:solidFill>
                <a:srgbClr val="0461F9"/>
              </a:solidFill>
              <a:latin typeface="Days One"/>
              <a:ea typeface="Days One"/>
              <a:cs typeface="Days One"/>
              <a:sym typeface="Days One"/>
            </a:endParaRPr>
          </a:p>
        </p:txBody>
      </p:sp>
      <p:sp>
        <p:nvSpPr>
          <p:cNvPr id="167" name="Google Shape;167;p27"/>
          <p:cNvSpPr txBox="1"/>
          <p:nvPr/>
        </p:nvSpPr>
        <p:spPr>
          <a:xfrm>
            <a:off x="2400825" y="2939534"/>
            <a:ext cx="1907700" cy="10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02124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A job finder for women helps women discover job opportunities tailored to their skills, preferences, and work conditions (e.g., remote, part-time, women-friendly workplaces).</a:t>
            </a:r>
            <a:endParaRPr sz="1000">
              <a:solidFill>
                <a:srgbClr val="202124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t/>
            </a:r>
            <a:endParaRPr sz="1000">
              <a:solidFill>
                <a:srgbClr val="202124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68" name="Google Shape;168;p27"/>
          <p:cNvSpPr txBox="1"/>
          <p:nvPr/>
        </p:nvSpPr>
        <p:spPr>
          <a:xfrm>
            <a:off x="4503912" y="2571760"/>
            <a:ext cx="17241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461F9"/>
                </a:solidFill>
                <a:latin typeface="Days One"/>
                <a:ea typeface="Days One"/>
                <a:cs typeface="Days One"/>
                <a:sym typeface="Days One"/>
              </a:rPr>
              <a:t>Encrypted Privacy</a:t>
            </a:r>
            <a:endParaRPr b="1">
              <a:solidFill>
                <a:srgbClr val="0461F9"/>
              </a:solidFill>
              <a:latin typeface="Days One"/>
              <a:ea typeface="Days One"/>
              <a:cs typeface="Days One"/>
              <a:sym typeface="Days One"/>
            </a:endParaRPr>
          </a:p>
        </p:txBody>
      </p:sp>
      <p:sp>
        <p:nvSpPr>
          <p:cNvPr id="169" name="Google Shape;169;p27"/>
          <p:cNvSpPr txBox="1"/>
          <p:nvPr/>
        </p:nvSpPr>
        <p:spPr>
          <a:xfrm>
            <a:off x="6525986" y="2571760"/>
            <a:ext cx="17964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461F9"/>
                </a:solidFill>
                <a:latin typeface="Days One"/>
                <a:ea typeface="Days One"/>
                <a:cs typeface="Days One"/>
                <a:sym typeface="Days One"/>
              </a:rPr>
              <a:t>Real-time Mapping</a:t>
            </a:r>
            <a:endParaRPr b="1">
              <a:solidFill>
                <a:srgbClr val="0461F9"/>
              </a:solidFill>
              <a:latin typeface="Days One"/>
              <a:ea typeface="Days One"/>
              <a:cs typeface="Days One"/>
              <a:sym typeface="Days One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6635001" y="3057740"/>
            <a:ext cx="1554600" cy="10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Real-time mapping</a:t>
            </a:r>
            <a:r>
              <a:rPr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 of essential resources, making help accessible even in urgent situations. </a:t>
            </a:r>
            <a:r>
              <a:rPr b="1"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OpenStreetMap </a:t>
            </a:r>
            <a:r>
              <a:rPr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integration pinpoints 200+ resources in 5 cities </a:t>
            </a:r>
            <a:endParaRPr sz="1000">
              <a:solidFill>
                <a:srgbClr val="202124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202124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t/>
            </a:r>
            <a:endParaRPr sz="1000">
              <a:solidFill>
                <a:srgbClr val="202124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71" name="Google Shape;171;p27"/>
          <p:cNvSpPr txBox="1"/>
          <p:nvPr/>
        </p:nvSpPr>
        <p:spPr>
          <a:xfrm>
            <a:off x="4519070" y="3113534"/>
            <a:ext cx="1907700" cy="10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Secure communication</a:t>
            </a:r>
            <a:r>
              <a:rPr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 ensure user safety and trust, critical for sensitive issues like domestic violence.</a:t>
            </a:r>
            <a:endParaRPr sz="1000">
              <a:solidFill>
                <a:srgbClr val="202124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Features </a:t>
            </a:r>
            <a:r>
              <a:rPr b="1"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end-to-end encryption</a:t>
            </a:r>
            <a:r>
              <a:rPr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 and </a:t>
            </a:r>
            <a:r>
              <a:rPr b="1"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IP masking</a:t>
            </a:r>
            <a:r>
              <a:rPr lang="en" sz="1000">
                <a:solidFill>
                  <a:srgbClr val="202124"/>
                </a:solidFill>
                <a:latin typeface="Outfit"/>
                <a:ea typeface="Outfit"/>
                <a:cs typeface="Outfit"/>
                <a:sym typeface="Outfit"/>
              </a:rPr>
              <a:t>, making it impossible to trace users even in high-risk situations.</a:t>
            </a:r>
            <a:endParaRPr sz="1000">
              <a:solidFill>
                <a:srgbClr val="202124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202124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t/>
            </a:r>
            <a:endParaRPr sz="1000">
              <a:solidFill>
                <a:srgbClr val="202124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72" name="Google Shape;172;p27"/>
          <p:cNvSpPr/>
          <p:nvPr/>
        </p:nvSpPr>
        <p:spPr>
          <a:xfrm>
            <a:off x="1377001" y="2267501"/>
            <a:ext cx="215374" cy="248470"/>
          </a:xfrm>
          <a:prstGeom prst="star4">
            <a:avLst>
              <a:gd fmla="val 20600" name="adj"/>
            </a:avLst>
          </a:prstGeom>
          <a:solidFill>
            <a:srgbClr val="2021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ays One"/>
              <a:ea typeface="Days One"/>
              <a:cs typeface="Days One"/>
              <a:sym typeface="Days One"/>
            </a:endParaRPr>
          </a:p>
        </p:txBody>
      </p:sp>
      <p:cxnSp>
        <p:nvCxnSpPr>
          <p:cNvPr id="173" name="Google Shape;173;p27"/>
          <p:cNvCxnSpPr/>
          <p:nvPr/>
        </p:nvCxnSpPr>
        <p:spPr>
          <a:xfrm flipH="1" rot="5400000">
            <a:off x="1575612" y="2709953"/>
            <a:ext cx="1295400" cy="291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D5E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27"/>
          <p:cNvCxnSpPr/>
          <p:nvPr/>
        </p:nvCxnSpPr>
        <p:spPr>
          <a:xfrm rot="5400000">
            <a:off x="1575610" y="4005353"/>
            <a:ext cx="1295400" cy="291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D5E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27"/>
          <p:cNvCxnSpPr/>
          <p:nvPr/>
        </p:nvCxnSpPr>
        <p:spPr>
          <a:xfrm flipH="1" rot="5400000">
            <a:off x="3710452" y="2709918"/>
            <a:ext cx="1295351" cy="291618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D5E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27"/>
          <p:cNvCxnSpPr/>
          <p:nvPr/>
        </p:nvCxnSpPr>
        <p:spPr>
          <a:xfrm rot="5400000">
            <a:off x="3710450" y="4005269"/>
            <a:ext cx="1295351" cy="291618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D5E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27"/>
          <p:cNvCxnSpPr/>
          <p:nvPr/>
        </p:nvCxnSpPr>
        <p:spPr>
          <a:xfrm flipH="1" rot="5400000">
            <a:off x="5708878" y="2709918"/>
            <a:ext cx="1295351" cy="291618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D5E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27"/>
          <p:cNvCxnSpPr/>
          <p:nvPr/>
        </p:nvCxnSpPr>
        <p:spPr>
          <a:xfrm rot="5400000">
            <a:off x="5708876" y="4005269"/>
            <a:ext cx="1295351" cy="291618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D5E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9" name="Google Shape;189;p28"/>
          <p:cNvSpPr txBox="1"/>
          <p:nvPr/>
        </p:nvSpPr>
        <p:spPr>
          <a:xfrm>
            <a:off x="500575" y="235575"/>
            <a:ext cx="8081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Tech Stack</a:t>
            </a:r>
            <a:endParaRPr sz="1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800" y="1446375"/>
            <a:ext cx="1744550" cy="337007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8"/>
          <p:cNvSpPr txBox="1"/>
          <p:nvPr/>
        </p:nvSpPr>
        <p:spPr>
          <a:xfrm>
            <a:off x="2516825" y="1397475"/>
            <a:ext cx="59583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🔹 Backend</a:t>
            </a:r>
            <a:endParaRPr sz="12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Char char="●"/>
            </a:pP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Flask – Lightweight yet powerful, enabling rapid API development and seamless integration.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Char char="●"/>
            </a:pP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Gemini AI – Provides smart chatbot assistance for legal, health, and career-related queries.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Char char="●"/>
            </a:pP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MongoDB – NoSQL database ensuring flexible, scalable, and high-speed data storage.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Char char="●"/>
            </a:pP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OpenStreetMap – Enables real-time geolocation mapping for finding shelters, job centers, and medical facilities.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Char char="●"/>
            </a:pP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AWS – Cloud services for secure data storage, hosting, and high availability.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Outfit Medium"/>
              <a:ea typeface="Outfit Medium"/>
              <a:cs typeface="Outfit Medium"/>
              <a:sym typeface="Outfit Medium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🔹 Frontend</a:t>
            </a:r>
            <a:endParaRPr sz="12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Char char="●"/>
            </a:pP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React.js – Builds an interactive, dynamic, and scalable user experience.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Char char="●"/>
            </a:pP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Tailwind CSS – Provides a sleek, modern, and mobile-responsive UI.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Char char="●"/>
            </a:pPr>
            <a:r>
              <a:rPr lang="en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Framer Motion – Adds smooth animations for an engaging and user-friendly interface.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1" name="Google Shape;201;p29"/>
          <p:cNvSpPr txBox="1"/>
          <p:nvPr/>
        </p:nvSpPr>
        <p:spPr>
          <a:xfrm>
            <a:off x="424375" y="311775"/>
            <a:ext cx="84879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Implementation/Prototype/Use Case Diagram </a:t>
            </a:r>
            <a:r>
              <a:rPr b="1" lang="en" sz="1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(screenshots)</a:t>
            </a:r>
            <a:r>
              <a:rPr b="1" lang="en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endParaRPr b="1"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202" name="Google Shape;20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725" y="2150801"/>
            <a:ext cx="4675075" cy="21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 txBox="1"/>
          <p:nvPr/>
        </p:nvSpPr>
        <p:spPr>
          <a:xfrm>
            <a:off x="5260025" y="1877225"/>
            <a:ext cx="3411000" cy="26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This section of Astitva highlights its key features, offering job opportunities, medical and general resources, and health support to empower women. </a:t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 SemiBold"/>
              <a:buChar char="●"/>
            </a:pPr>
            <a: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The platform provides everything in one place for personal and professional growth.</a:t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3" name="Google Shape;213;p30"/>
          <p:cNvSpPr txBox="1"/>
          <p:nvPr/>
        </p:nvSpPr>
        <p:spPr>
          <a:xfrm>
            <a:off x="424375" y="311775"/>
            <a:ext cx="84879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Implementation/Prototype/Use Case Diagram </a:t>
            </a:r>
            <a:r>
              <a:rPr b="1" lang="en" sz="1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(screenshots)</a:t>
            </a:r>
            <a:r>
              <a:rPr b="1" lang="en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endParaRPr b="1"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14" name="Google Shape;214;p30"/>
          <p:cNvSpPr txBox="1"/>
          <p:nvPr/>
        </p:nvSpPr>
        <p:spPr>
          <a:xfrm>
            <a:off x="7505375" y="1929075"/>
            <a:ext cx="166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250" y="2092225"/>
            <a:ext cx="5048950" cy="230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0"/>
          <p:cNvSpPr txBox="1"/>
          <p:nvPr/>
        </p:nvSpPr>
        <p:spPr>
          <a:xfrm>
            <a:off x="5625225" y="1929075"/>
            <a:ext cx="3053400" cy="21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This is the homepage of Astitva, an AI-driven platform for women's empowerment. It features community support, job opportunities, health tracking, and resource access. </a:t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A chatbot, Sakhi AI, provides guidance on health, rights, and support.</a:t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6" name="Google Shape;226;p31"/>
          <p:cNvSpPr txBox="1"/>
          <p:nvPr/>
        </p:nvSpPr>
        <p:spPr>
          <a:xfrm>
            <a:off x="424375" y="311775"/>
            <a:ext cx="84879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Implementation/Prototype/Use Case Diagram </a:t>
            </a:r>
            <a:r>
              <a:rPr b="1" lang="en" sz="1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(screenshots)</a:t>
            </a:r>
            <a:r>
              <a:rPr b="1" lang="en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endParaRPr b="1"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27" name="Google Shape;227;p31"/>
          <p:cNvSpPr txBox="1"/>
          <p:nvPr/>
        </p:nvSpPr>
        <p:spPr>
          <a:xfrm>
            <a:off x="7505375" y="1929075"/>
            <a:ext cx="166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p31" title="astitva5.jpg"/>
          <p:cNvPicPr preferRelativeResize="0"/>
          <p:nvPr/>
        </p:nvPicPr>
        <p:blipFill rotWithShape="1">
          <a:blip r:embed="rId4">
            <a:alphaModFix/>
          </a:blip>
          <a:srcRect b="0" l="504" r="495" t="0"/>
          <a:stretch/>
        </p:blipFill>
        <p:spPr>
          <a:xfrm>
            <a:off x="497250" y="2092225"/>
            <a:ext cx="4580301" cy="230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1"/>
          <p:cNvSpPr txBox="1"/>
          <p:nvPr/>
        </p:nvSpPr>
        <p:spPr>
          <a:xfrm>
            <a:off x="5187450" y="1665325"/>
            <a:ext cx="3454500" cy="21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The Job Marketplace section of Astitva is a dedicated platform for women to explore employment opportunities, showcase their skills, and connect with inclusive employers. It features:</a:t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Job Listings: Various roles, including full-time, part-time, remote, and internships.</a:t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9" name="Google Shape;239;p32"/>
          <p:cNvSpPr txBox="1"/>
          <p:nvPr/>
        </p:nvSpPr>
        <p:spPr>
          <a:xfrm>
            <a:off x="424375" y="311775"/>
            <a:ext cx="84879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Implementation/Prototype/Use Case Diagram </a:t>
            </a:r>
            <a:r>
              <a:rPr b="1" lang="en" sz="1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(screenshots)</a:t>
            </a:r>
            <a:r>
              <a:rPr b="1" lang="en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endParaRPr b="1"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40" name="Google Shape;240;p32"/>
          <p:cNvSpPr txBox="1"/>
          <p:nvPr/>
        </p:nvSpPr>
        <p:spPr>
          <a:xfrm>
            <a:off x="7505375" y="1929075"/>
            <a:ext cx="166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p32" title="astitva4.jpg"/>
          <p:cNvPicPr preferRelativeResize="0"/>
          <p:nvPr/>
        </p:nvPicPr>
        <p:blipFill rotWithShape="1">
          <a:blip r:embed="rId4">
            <a:alphaModFix/>
          </a:blip>
          <a:srcRect b="0" l="15084" r="11509" t="0"/>
          <a:stretch/>
        </p:blipFill>
        <p:spPr>
          <a:xfrm>
            <a:off x="709150" y="1606800"/>
            <a:ext cx="3706125" cy="286375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2"/>
          <p:cNvSpPr txBox="1"/>
          <p:nvPr/>
        </p:nvSpPr>
        <p:spPr>
          <a:xfrm>
            <a:off x="4535375" y="1282200"/>
            <a:ext cx="4143300" cy="3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The Health &amp; Wellness Dashboard in Astitva helps women track key health metrics, including:</a:t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Body Analysis: BMI &amp; health risk calculation.</a:t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Cycle Tracker: Predicts menstrual cycles.</a:t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Hydration Tracker: Monitors water intake.</a:t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Symptom Tracker: Logs cramps, headaches, fatigue, etc.</a:t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Activity &amp; Steps Trend: Tracks daily and weekly steps.</a:t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2" name="Google Shape;252;p33"/>
          <p:cNvSpPr txBox="1"/>
          <p:nvPr/>
        </p:nvSpPr>
        <p:spPr>
          <a:xfrm>
            <a:off x="424375" y="311775"/>
            <a:ext cx="84879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Implementation/Prototype/Use Case Diagram </a:t>
            </a:r>
            <a:r>
              <a:rPr b="1" lang="en" sz="1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(screenshots)</a:t>
            </a:r>
            <a:r>
              <a:rPr b="1" lang="en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endParaRPr b="1"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53" name="Google Shape;253;p33"/>
          <p:cNvSpPr txBox="1"/>
          <p:nvPr/>
        </p:nvSpPr>
        <p:spPr>
          <a:xfrm>
            <a:off x="7505375" y="1929075"/>
            <a:ext cx="166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p33" title="astitva4.jpg"/>
          <p:cNvPicPr preferRelativeResize="0"/>
          <p:nvPr/>
        </p:nvPicPr>
        <p:blipFill rotWithShape="1">
          <a:blip r:embed="rId4">
            <a:alphaModFix/>
          </a:blip>
          <a:srcRect b="0" l="15084" r="11509" t="0"/>
          <a:stretch/>
        </p:blipFill>
        <p:spPr>
          <a:xfrm>
            <a:off x="709150" y="1606800"/>
            <a:ext cx="3706125" cy="286375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3"/>
          <p:cNvSpPr txBox="1"/>
          <p:nvPr/>
        </p:nvSpPr>
        <p:spPr>
          <a:xfrm>
            <a:off x="4524500" y="1271325"/>
            <a:ext cx="4143300" cy="3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The Health &amp; Wellness Dashboard in Astitva helps women track key health metrics, including:</a:t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Body Analysis: BMI &amp; health risk calculation.</a:t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Cycle Tracker: Predicts menstrual cycles.</a:t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Hydration Tracker: Monitors water intake.</a:t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Symptom Tracker: Logs cramps, headaches, fatigue, etc.</a:t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Activity &amp; Steps Trend: Tracks daily and weekly steps.</a:t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